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85" r:id="rId13"/>
    <p:sldId id="279" r:id="rId14"/>
    <p:sldId id="286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917"/>
    <a:srgbClr val="37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5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4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4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9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8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1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8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1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5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8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6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5113-2842-465F-A80E-CB0E029F2EE4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4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7864" y="5013176"/>
            <a:ext cx="5328592" cy="12961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4868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КОНСУЛЬТАЦИЯ </a:t>
            </a:r>
            <a:r>
              <a:rPr lang="ru-RU" sz="2800" b="1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ДЛЯ РОДИТЕЛЕЙ</a:t>
            </a:r>
          </a:p>
          <a:p>
            <a:pPr algn="ctr"/>
            <a:r>
              <a:rPr lang="ru-RU" sz="2800" b="1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«Применение</a:t>
            </a: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нейропсихологических методов и приёмов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в работе с детьми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с нарушениями речи».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7968C2-FD44-2DE6-6F58-41218C59DF24}"/>
              </a:ext>
            </a:extLst>
          </p:cNvPr>
          <p:cNvSpPr txBox="1"/>
          <p:nvPr/>
        </p:nvSpPr>
        <p:spPr>
          <a:xfrm>
            <a:off x="899592" y="572915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Веселова С.М., </a:t>
            </a: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учитель-логопед</a:t>
            </a:r>
            <a:endParaRPr lang="ru-RU" sz="2800" b="1" dirty="0">
              <a:solidFill>
                <a:srgbClr val="C0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600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«Стол и стульчик</a:t>
            </a:r>
            <a:r>
              <a:rPr lang="ru-RU" sz="4600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600" b="1" i="1" dirty="0">
              <a:solidFill>
                <a:srgbClr val="2E39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5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Стол.</a:t>
            </a:r>
            <a:r>
              <a:rPr lang="ru-RU" altLang="ru-RU" sz="35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Накрыть ладонью левой руки  вертикальный кулак правой руки, затем поменять руки. </a:t>
            </a:r>
          </a:p>
          <a:p>
            <a:pPr marL="0" indent="0" algn="just">
              <a:buNone/>
            </a:pPr>
            <a:endParaRPr lang="ru-RU" altLang="ru-RU" sz="35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35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35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35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35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35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5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Стульчик.</a:t>
            </a:r>
            <a:r>
              <a:rPr lang="ru-RU" altLang="ru-RU" sz="35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Левая рука сложена в кулак,  кулак развернут большим пальцем к себе. Правая рука прямой ладонью прикасается к  основанию ладони левой. После этого одновременно  меняется положение рук, добиваясь точности и высокой скорости.</a:t>
            </a:r>
            <a:endParaRPr lang="ru-RU" sz="35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65" y="1628800"/>
            <a:ext cx="4521869" cy="189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4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8820472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«Лезгинка</a:t>
            </a:r>
            <a:r>
              <a:rPr lang="ru-RU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rgbClr val="2E39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Левую руку сложите в кулак, большой палец отставьте в сторону, 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рук.</a:t>
            </a:r>
          </a:p>
          <a:p>
            <a:pPr marL="0" indent="0" algn="ctr">
              <a:buNone/>
            </a:pPr>
            <a:endParaRPr lang="ru-RU" b="1" i="1" dirty="0">
              <a:solidFill>
                <a:srgbClr val="2E39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635521" cy="30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09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899620" y="2210733"/>
            <a:ext cx="3979862" cy="298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3200" b="1" i="1" dirty="0" err="1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массажёр</a:t>
            </a:r>
            <a:endParaRPr lang="ru-RU" sz="3200" b="1" i="1" dirty="0">
              <a:solidFill>
                <a:srgbClr val="2E39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Лёгкий шарик с острыми шипами. Внутри шариков- «ёжиков» находятся два металлических кольца. Способствует развитию мелкой моторики при плохой подвижности пальцев, стимулирует речевое развитие в целом.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518" y="3219078"/>
            <a:ext cx="497211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Мячик-ёжик мы возьмем, </a:t>
            </a:r>
          </a:p>
          <a:p>
            <a:pPr algn="ctr" defTabSz="342900"/>
            <a:r>
              <a:rPr 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(берем массажный мячик) </a:t>
            </a:r>
          </a:p>
          <a:p>
            <a:pPr algn="ctr" defTabSz="342900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Покатаем и потрём. </a:t>
            </a:r>
          </a:p>
          <a:p>
            <a:pPr algn="ctr" defTabSz="342900"/>
            <a:r>
              <a:rPr 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(катаем между ладошек) </a:t>
            </a:r>
          </a:p>
          <a:p>
            <a:pPr algn="ctr" defTabSz="342900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 подбросим и поймаем, </a:t>
            </a:r>
          </a:p>
          <a:p>
            <a:pPr algn="ctr" defTabSz="342900"/>
            <a:r>
              <a:rPr 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(можно просто поднять мячик вверх) </a:t>
            </a:r>
          </a:p>
          <a:p>
            <a:pPr algn="ctr" defTabSz="342900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иголки посчитаем.</a:t>
            </a:r>
          </a:p>
          <a:p>
            <a:pPr algn="ctr" defTabSz="342900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(пальчиками одной руки нажимаем на шпики) </a:t>
            </a:r>
          </a:p>
          <a:p>
            <a:pPr algn="ctr" defTabSz="342900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Пустим ёжика на стол, </a:t>
            </a:r>
            <a:r>
              <a:rPr 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(кладем мячик на стол) </a:t>
            </a:r>
          </a:p>
          <a:p>
            <a:pPr algn="ctr" defTabSz="342900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Ручкой ёжика прижмём </a:t>
            </a:r>
            <a:r>
              <a:rPr 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(ручкой прижимаем мячик) </a:t>
            </a:r>
          </a:p>
          <a:p>
            <a:pPr algn="ctr" defTabSz="342900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немножко покатаем… </a:t>
            </a:r>
            <a:r>
              <a:rPr 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(ручкой катаем мячик) </a:t>
            </a:r>
          </a:p>
          <a:p>
            <a:pPr algn="ctr" defTabSz="342900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ручку поменяем. </a:t>
            </a:r>
            <a:r>
              <a:rPr 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(меняем ручку и тоже катаем мячик)</a:t>
            </a:r>
          </a:p>
        </p:txBody>
      </p:sp>
    </p:spTree>
    <p:extLst>
      <p:ext uri="{BB962C8B-B14F-4D97-AF65-F5344CB8AC3E}">
        <p14:creationId xmlns:p14="http://schemas.microsoft.com/office/powerpoint/2010/main" val="17781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964488" cy="2088232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Двуручное </a:t>
            </a:r>
            <a:r>
              <a:rPr lang="ru-RU" sz="4000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умственную деятельность, способствует запоминанию, повышает устойчивость внимания, облегчает процесс чтения и письма.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20888"/>
            <a:ext cx="434680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5" y="2852936"/>
            <a:ext cx="4195368" cy="23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48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96974"/>
            <a:ext cx="8486979" cy="35010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300" b="1" i="1" dirty="0">
                <a:solidFill>
                  <a:srgbClr val="2E39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Межполушарная доска</a:t>
            </a:r>
          </a:p>
          <a:p>
            <a:pPr marL="0" indent="0" algn="ctr">
              <a:buNone/>
            </a:pPr>
            <a:r>
              <a:rPr lang="ru-RU" sz="4300" b="1" i="1" dirty="0">
                <a:solidFill>
                  <a:srgbClr val="2E39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Упражнения на развитие межполушарного взаимодействия и </a:t>
            </a:r>
            <a:r>
              <a:rPr lang="ru-RU" sz="4300" b="1" i="1" dirty="0" smtClean="0">
                <a:solidFill>
                  <a:srgbClr val="2E39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речи</a:t>
            </a:r>
            <a:endParaRPr lang="ru-RU" sz="4300" b="1" i="1" dirty="0">
              <a:solidFill>
                <a:srgbClr val="2E3917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Инструкция:  двумя руками одновременно проведи по </a:t>
            </a:r>
            <a:r>
              <a:rPr lang="ru-RU" alt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линиям, произнося </a:t>
            </a:r>
            <a:r>
              <a:rPr lang="ru-RU" alt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звук С </a:t>
            </a:r>
          </a:p>
          <a:p>
            <a:pPr marL="0" indent="0">
              <a:buNone/>
            </a:pPr>
            <a:r>
              <a:rPr lang="ru-RU" alt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(любой автоматизируемый звук).</a:t>
            </a:r>
          </a:p>
          <a:p>
            <a:pPr marL="0" indent="0">
              <a:buNone/>
            </a:pPr>
            <a:r>
              <a:rPr lang="ru-RU" alt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Инструкция:  обводи двумя руками , произноси</a:t>
            </a:r>
          </a:p>
          <a:p>
            <a:pPr marL="0" indent="0">
              <a:buNone/>
            </a:pPr>
            <a:r>
              <a:rPr lang="ru-RU" alt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слоги </a:t>
            </a:r>
            <a:r>
              <a:rPr lang="ru-RU" altLang="ru-RU" sz="3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са-ша</a:t>
            </a:r>
            <a:r>
              <a:rPr lang="ru-RU" alt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со-</a:t>
            </a:r>
            <a:r>
              <a:rPr lang="ru-RU" altLang="ru-RU" sz="3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шо</a:t>
            </a:r>
            <a:r>
              <a:rPr lang="ru-RU" alt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су-шу и т.д.</a:t>
            </a:r>
          </a:p>
          <a:p>
            <a:pPr marL="0" indent="0">
              <a:buNone/>
            </a:pPr>
            <a:endParaRPr lang="ru-RU" b="1" i="1" dirty="0">
              <a:solidFill>
                <a:srgbClr val="7010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i="1" dirty="0">
              <a:solidFill>
                <a:srgbClr val="7010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7010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22" y="3717032"/>
            <a:ext cx="3873893" cy="30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188913"/>
            <a:ext cx="8568951" cy="28800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E39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Упражнения на балансировочной </a:t>
            </a:r>
            <a:r>
              <a:rPr lang="ru-RU" sz="4000" b="1" i="1" dirty="0" smtClean="0">
                <a:solidFill>
                  <a:srgbClr val="2E39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доске</a:t>
            </a:r>
            <a:endParaRPr lang="ru-RU" sz="4000" b="1" i="1" dirty="0">
              <a:solidFill>
                <a:srgbClr val="2E3917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Ребёнок стоит на поверхности доски, которая, в свою очередь, укреплена на округлой основе, что и заставляет его балансировать в попытках удержать равновесие. Ребенку приходится балансировать и в положении стоя выполнять различные упражнения.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9"/>
          <a:stretch/>
        </p:blipFill>
        <p:spPr bwMode="auto">
          <a:xfrm>
            <a:off x="2123728" y="3501008"/>
            <a:ext cx="5156224" cy="28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080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217950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700" b="1" i="1" dirty="0" err="1" smtClean="0">
                <a:solidFill>
                  <a:srgbClr val="2E39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Нейроскакалка</a:t>
            </a:r>
            <a:endParaRPr lang="ru-RU" sz="3700" b="1" i="1" dirty="0">
              <a:solidFill>
                <a:srgbClr val="2E3917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движения на этой скакалке нужна разнонаправленная работа ног. Одна нога совершает вращательные движения, а другая должна совершать прыжки. </a:t>
            </a:r>
            <a:r>
              <a:rPr lang="ru-RU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Нейроскакалка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 отличный тренажер, который одновременно тренирует мозжечок, межполушарное взаимодействие, концентрацию, внимательность, помогают решать задачи речевого развития. В процессе работы движения сопровождаются речевым материалом.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11762"/>
          <a:stretch/>
        </p:blipFill>
        <p:spPr bwMode="auto">
          <a:xfrm>
            <a:off x="3707904" y="4743912"/>
            <a:ext cx="2664296" cy="20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35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516" y="692696"/>
            <a:ext cx="8712967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использованию в работе нейропсихологических методов и приёмов, могут быть достигнуты следующие результаты: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общая работоспособность;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улучшится внимание (устойчивость и концентрация), память, мышление;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улучшится качество освоения учебного материала;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проявятся необходимые социально-поведенческие навыки взаимодействия, благодаря повышению уровня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самоконтроля;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развиваться творческие способности ребёнка.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346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496944" cy="378042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Нейрокоррекция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комплекс специальных психологических методик, которые направлены на переструктурирование нарушенных функций мозга и создание компенсирующих средств.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необходимо для того, чтобы ребенок мог в дальнейшем обучаться и контролировать свое поведение.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492629" y="2060848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1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908720"/>
            <a:ext cx="8507288" cy="48965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нейропсихологического подхода доказана наукой и практикой. 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является здоровьесберегающей и игровой технологией. 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Нейропсихологический подход предполагает коррекцию нарушенных психических процессов (внимания, памяти, мышления, речи и др.), эмоционально-волевой сферы ребёнка через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223697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нейропсихологической коррекции: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высших психических функций;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функциональная активация подкорковых образований мозга;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и регуляция общего энергетического, активационного фона, на котором развиваются все психические функции; стабилизация межполушарного взаимодействия;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приёмов и тонкого анализа модально-специфической информации (тактильной, двигательной (кинестетической, динамической), зрительной, слуховой;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регуляции, программирования и контроля психической деятельности.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3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07288" cy="61926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 коррекция предполагает включение различных видов упражнений: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дыхательные упражнения;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-растяжки;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глазодвигательные упражнения;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для артикуляционного аппарата;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для развития мелкой моторики рук;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релаксационные;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для развития коммуникативной и когнитивной сферы;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с правилами и т.д.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5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475252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Нейропсихологические упражнения,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можно использовать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331201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48" y="116632"/>
            <a:ext cx="8229600" cy="244827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</a:t>
            </a:r>
            <a:r>
              <a:rPr lang="ru-RU" sz="3200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sz="3200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ритмику организма, развивают контроль и произвольность. Эффективным приёмом является подключение к дыхательным упражнениям визуальной и сенсорной системы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/>
          <a:stretch/>
        </p:blipFill>
        <p:spPr bwMode="auto">
          <a:xfrm>
            <a:off x="1475656" y="2575992"/>
            <a:ext cx="6633857" cy="381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0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80928"/>
            <a:ext cx="68407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</a:t>
            </a:r>
            <a:r>
              <a:rPr lang="ru-RU" sz="2800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b="1" i="1" dirty="0">
              <a:solidFill>
                <a:srgbClr val="2E39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Позволяют расширить поле зрения, улучшить восприятие. Однонаправленные и разнонаправленные движения глаз и языка развивают межполушарное взаимодействие.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4"/>
          <a:stretch/>
        </p:blipFill>
        <p:spPr bwMode="auto">
          <a:xfrm>
            <a:off x="1331640" y="2132856"/>
            <a:ext cx="7142348" cy="424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1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</a:t>
            </a:r>
            <a:r>
              <a:rPr lang="ru-RU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Колечко»</a:t>
            </a:r>
            <a:endParaRPr lang="ru-RU" i="1" dirty="0" smtClean="0">
              <a:solidFill>
                <a:srgbClr val="2E39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Поочередно и как можно быстрее перебирайте пальцы рук, соединяя в кольцо с большим пальцем последовательно указательный, средний и т.д. Проба выполняется в прямом и в обратном (от мизинца к указательному пальцу) порядке. Вначале упражнение выполняется каждой рукой отдельно, затем сразу двумя руками. В процессе усложняется речевым материалом.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7461" r="9047" b="21111"/>
          <a:stretch/>
        </p:blipFill>
        <p:spPr bwMode="auto">
          <a:xfrm>
            <a:off x="2051720" y="4005063"/>
            <a:ext cx="5472608" cy="252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881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528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</vt:lpstr>
      <vt:lpstr>Презентация PowerPoint</vt:lpstr>
      <vt:lpstr>Эффективность нейропсихологического подхода доказана наукой и практикой.  Он является здоровьесберегающей и игровой технологией.  Нейропсихологический подход предполагает коррекцию нарушенных психических процессов (внимания, памяти, мышления, речи и др.), эмоционально-волевой сферы ребёнка через движение.</vt:lpstr>
      <vt:lpstr>Цели нейропсихологической коррекции:  - развитие высших психических функций; - функциональная активация подкорковых образований мозга; - обеспечение и регуляция общего энергетического, активационного фона, на котором развиваются все психические функции; стабилизация межполушарного взаимодействия; - обеспечение приёмов и тонкого анализа модально-специфической информации (тактильной, двигательной (кинестетической, динамической), зрительной, слуховой; - обеспечение регуляции, программирования и контроля психической деятельности. </vt:lpstr>
      <vt:lpstr>Нейропсихологическая коррекция предполагает включение различных видов упражнений:  - дыхательные упражнения; - упражнения -растяжки; - глазодвигательные упражнения; - упражнения для артикуляционного аппарата; - упражнения для развития мелкой моторики рук; - упражнения релаксационные; - упражнения для развития коммуникативной и когнитивной сферы; - упражнения с правилами и т.д.   </vt:lpstr>
      <vt:lpstr>Нейропсихологические упражнения,  которые можно использовать  в работе с детьми.</vt:lpstr>
      <vt:lpstr>Дыхательные упражнения Улучшают ритмику организма, развивают контроль и произвольность. Эффективным приёмом является подключение к дыхательным упражнениям визуальной и сенсорной системы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Двуручное рисование Улучшает умственную деятельность, способствует запоминанию, повышает устойчивость внимания, облегчает процесс чтения и письма.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нейропсихологических методов и приёмов в работе с детьми логопедической группы</dc:title>
  <dc:creator>PC</dc:creator>
  <cp:lastModifiedBy>Жанна</cp:lastModifiedBy>
  <cp:revision>27</cp:revision>
  <dcterms:created xsi:type="dcterms:W3CDTF">2018-12-05T17:31:17Z</dcterms:created>
  <dcterms:modified xsi:type="dcterms:W3CDTF">2024-12-17T06:56:17Z</dcterms:modified>
</cp:coreProperties>
</file>